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95D3"/>
    <a:srgbClr val="EDD59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2A09D-E73A-46CF-B47B-5C93772578E4}" type="datetimeFigureOut">
              <a:rPr lang="es-CO" smtClean="0"/>
              <a:pPr/>
              <a:t>26/06/2013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17C88-E361-4822-BFAC-06D56987169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17C88-E361-4822-BFAC-06D569871690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932FF1A-71EF-4906-A22E-C7B87B439745}" type="datetimeFigureOut">
              <a:rPr lang="es-CO" smtClean="0"/>
              <a:pPr/>
              <a:t>26/06/2013</a:t>
            </a:fld>
            <a:endParaRPr lang="es-CO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5E7B60-055A-4F82-BD8D-6B21D5D534E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2FF1A-71EF-4906-A22E-C7B87B439745}" type="datetimeFigureOut">
              <a:rPr lang="es-CO" smtClean="0"/>
              <a:pPr/>
              <a:t>26/06/2013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E7B60-055A-4F82-BD8D-6B21D5D534E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932FF1A-71EF-4906-A22E-C7B87B439745}" type="datetimeFigureOut">
              <a:rPr lang="es-CO" smtClean="0"/>
              <a:pPr/>
              <a:t>26/06/2013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5E7B60-055A-4F82-BD8D-6B21D5D534E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2FF1A-71EF-4906-A22E-C7B87B439745}" type="datetimeFigureOut">
              <a:rPr lang="es-CO" smtClean="0"/>
              <a:pPr/>
              <a:t>26/06/2013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E7B60-055A-4F82-BD8D-6B21D5D534E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32FF1A-71EF-4906-A22E-C7B87B439745}" type="datetimeFigureOut">
              <a:rPr lang="es-CO" smtClean="0"/>
              <a:pPr/>
              <a:t>26/06/2013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35E7B60-055A-4F82-BD8D-6B21D5D534E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2FF1A-71EF-4906-A22E-C7B87B439745}" type="datetimeFigureOut">
              <a:rPr lang="es-CO" smtClean="0"/>
              <a:pPr/>
              <a:t>26/06/2013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E7B60-055A-4F82-BD8D-6B21D5D534E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2FF1A-71EF-4906-A22E-C7B87B439745}" type="datetimeFigureOut">
              <a:rPr lang="es-CO" smtClean="0"/>
              <a:pPr/>
              <a:t>26/06/2013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E7B60-055A-4F82-BD8D-6B21D5D534E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2FF1A-71EF-4906-A22E-C7B87B439745}" type="datetimeFigureOut">
              <a:rPr lang="es-CO" smtClean="0"/>
              <a:pPr/>
              <a:t>26/06/2013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E7B60-055A-4F82-BD8D-6B21D5D534E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32FF1A-71EF-4906-A22E-C7B87B439745}" type="datetimeFigureOut">
              <a:rPr lang="es-CO" smtClean="0"/>
              <a:pPr/>
              <a:t>26/06/2013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E7B60-055A-4F82-BD8D-6B21D5D534E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2FF1A-71EF-4906-A22E-C7B87B439745}" type="datetimeFigureOut">
              <a:rPr lang="es-CO" smtClean="0"/>
              <a:pPr/>
              <a:t>26/06/2013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E7B60-055A-4F82-BD8D-6B21D5D534E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2FF1A-71EF-4906-A22E-C7B87B439745}" type="datetimeFigureOut">
              <a:rPr lang="es-CO" smtClean="0"/>
              <a:pPr/>
              <a:t>26/06/2013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E7B60-055A-4F82-BD8D-6B21D5D534E4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932FF1A-71EF-4906-A22E-C7B87B439745}" type="datetimeFigureOut">
              <a:rPr lang="es-CO" smtClean="0"/>
              <a:pPr/>
              <a:t>26/06/2013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5E7B60-055A-4F82-BD8D-6B21D5D534E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7772400" cy="792087"/>
          </a:xfrm>
        </p:spPr>
        <p:txBody>
          <a:bodyPr>
            <a:normAutofit/>
          </a:bodyPr>
          <a:lstStyle/>
          <a:p>
            <a:r>
              <a:rPr lang="es-CO" dirty="0" smtClean="0">
                <a:latin typeface="Algerian" pitchFamily="82" charset="0"/>
              </a:rPr>
              <a:t>AREA DE MATEMÁTICAS</a:t>
            </a:r>
            <a:endParaRPr lang="es-CO" dirty="0"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7488832" cy="3528392"/>
          </a:xfrm>
        </p:spPr>
        <p:txBody>
          <a:bodyPr>
            <a:normAutofit/>
          </a:bodyPr>
          <a:lstStyle/>
          <a:p>
            <a:r>
              <a:rPr lang="es-ES" b="1" dirty="0"/>
              <a:t> </a:t>
            </a:r>
            <a:endParaRPr lang="es-CO" dirty="0"/>
          </a:p>
          <a:p>
            <a:endParaRPr lang="es-CO" dirty="0"/>
          </a:p>
        </p:txBody>
      </p:sp>
      <p:sp>
        <p:nvSpPr>
          <p:cNvPr id="5" name="4 Triángulo isósceles"/>
          <p:cNvSpPr/>
          <p:nvPr/>
        </p:nvSpPr>
        <p:spPr>
          <a:xfrm>
            <a:off x="2195736" y="3861048"/>
            <a:ext cx="1080120" cy="1008112"/>
          </a:xfrm>
          <a:prstGeom prst="triangle">
            <a:avLst>
              <a:gd name="adj" fmla="val 50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26" name="Picture 2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3645025"/>
            <a:ext cx="1296143" cy="1224136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2636912"/>
            <a:ext cx="1872208" cy="1581457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4725144"/>
            <a:ext cx="1815084" cy="1944216"/>
          </a:xfrm>
          <a:prstGeom prst="rect">
            <a:avLst/>
          </a:prstGeom>
          <a:noFill/>
        </p:spPr>
      </p:pic>
      <p:grpSp>
        <p:nvGrpSpPr>
          <p:cNvPr id="1029" name="Group 5"/>
          <p:cNvGrpSpPr>
            <a:grpSpLocks/>
          </p:cNvGrpSpPr>
          <p:nvPr/>
        </p:nvGrpSpPr>
        <p:grpSpPr bwMode="auto">
          <a:xfrm flipH="1">
            <a:off x="6012160" y="4941168"/>
            <a:ext cx="2448272" cy="1512168"/>
            <a:chOff x="1632" y="1248"/>
            <a:chExt cx="2682" cy="2776"/>
          </a:xfrm>
        </p:grpSpPr>
        <p:sp>
          <p:nvSpPr>
            <p:cNvPr id="1030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s-CO"/>
            </a:p>
          </p:txBody>
        </p:sp>
        <p:sp>
          <p:nvSpPr>
            <p:cNvPr id="1031" name="AutoShape 7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s-CO"/>
            </a:p>
          </p:txBody>
        </p:sp>
        <p:sp>
          <p:nvSpPr>
            <p:cNvPr id="1032" name="AutoShape 8"/>
            <p:cNvSpPr>
              <a:spLocks noEditPoints="1" noChangeArrowheads="1"/>
            </p:cNvSpPr>
            <p:nvPr/>
          </p:nvSpPr>
          <p:spPr bwMode="auto">
            <a:xfrm>
              <a:off x="2559" y="3117"/>
              <a:ext cx="1588" cy="907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s-CO"/>
            </a:p>
          </p:txBody>
        </p:sp>
      </p:grpSp>
      <p:sp>
        <p:nvSpPr>
          <p:cNvPr id="1033" name="Litebulb"/>
          <p:cNvSpPr>
            <a:spLocks noEditPoints="1" noChangeArrowheads="1"/>
          </p:cNvSpPr>
          <p:nvPr/>
        </p:nvSpPr>
        <p:spPr bwMode="auto">
          <a:xfrm>
            <a:off x="3491880" y="2060848"/>
            <a:ext cx="2736304" cy="252028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971600" y="4941168"/>
            <a:ext cx="1728192" cy="1296144"/>
            <a:chOff x="1824" y="633"/>
            <a:chExt cx="2834" cy="2849"/>
          </a:xfrm>
        </p:grpSpPr>
        <p:sp>
          <p:nvSpPr>
            <p:cNvPr id="1035" name="Puzzle3"/>
            <p:cNvSpPr>
              <a:spLocks noEditPoints="1" noChangeArrowheads="1"/>
            </p:cNvSpPr>
            <p:nvPr/>
          </p:nvSpPr>
          <p:spPr bwMode="auto">
            <a:xfrm>
              <a:off x="3513" y="633"/>
              <a:ext cx="805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036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037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038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</p:grpSp>
      <p:sp>
        <p:nvSpPr>
          <p:cNvPr id="1039" name="Sound"/>
          <p:cNvSpPr>
            <a:spLocks noEditPoints="1" noChangeArrowheads="1"/>
          </p:cNvSpPr>
          <p:nvPr/>
        </p:nvSpPr>
        <p:spPr bwMode="auto">
          <a:xfrm>
            <a:off x="539552" y="2348880"/>
            <a:ext cx="1944216" cy="1296144"/>
          </a:xfrm>
          <a:custGeom>
            <a:avLst/>
            <a:gdLst>
              <a:gd name="T0" fmla="*/ 11164 w 21600"/>
              <a:gd name="T1" fmla="*/ 21159 h 21600"/>
              <a:gd name="T2" fmla="*/ 11164 w 21600"/>
              <a:gd name="T3" fmla="*/ 0 h 21600"/>
              <a:gd name="T4" fmla="*/ 0 w 21600"/>
              <a:gd name="T5" fmla="*/ 10800 h 21600"/>
              <a:gd name="T6" fmla="*/ 21600 w 21600"/>
              <a:gd name="T7" fmla="*/ 10800 h 21600"/>
              <a:gd name="T8" fmla="*/ 761 w 21600"/>
              <a:gd name="T9" fmla="*/ 22454 h 21600"/>
              <a:gd name="T10" fmla="*/ 21069 w 21600"/>
              <a:gd name="T11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tint val="15000"/>
                <a:satMod val="250000"/>
              </a:schemeClr>
            </a:gs>
            <a:gs pos="49000">
              <a:schemeClr val="accent5">
                <a:tint val="50000"/>
                <a:satMod val="200000"/>
              </a:schemeClr>
            </a:gs>
            <a:gs pos="49100">
              <a:schemeClr val="accent5">
                <a:tint val="64000"/>
                <a:satMod val="160000"/>
              </a:schemeClr>
            </a:gs>
            <a:gs pos="92000">
              <a:schemeClr val="accent5">
                <a:tint val="50000"/>
                <a:satMod val="200000"/>
              </a:schemeClr>
            </a:gs>
            <a:gs pos="100000">
              <a:schemeClr val="accent5">
                <a:tint val="43000"/>
                <a:satMod val="19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57200" y="188640"/>
            <a:ext cx="7571184" cy="720080"/>
          </a:xfrm>
          <a:prstGeom prst="rect">
            <a:avLst/>
          </a:prstGeom>
          <a:solidFill>
            <a:schemeClr val="accent1"/>
          </a:solidFill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PROFESORES</a:t>
            </a:r>
            <a:endParaRPr kumimoji="0" lang="es-CO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67544" y="1196752"/>
            <a:ext cx="13415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200" b="1" dirty="0" smtClean="0"/>
              <a:t>SANDRA MEJÍA</a:t>
            </a:r>
            <a:endParaRPr lang="es-CO" sz="1200" dirty="0" smtClean="0"/>
          </a:p>
        </p:txBody>
      </p:sp>
      <p:sp>
        <p:nvSpPr>
          <p:cNvPr id="9" name="8 Rectángulo"/>
          <p:cNvSpPr/>
          <p:nvPr/>
        </p:nvSpPr>
        <p:spPr>
          <a:xfrm>
            <a:off x="1763688" y="1412776"/>
            <a:ext cx="167898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200" b="1" dirty="0" smtClean="0"/>
              <a:t>NANCY CASTAÑEDA</a:t>
            </a:r>
            <a:endParaRPr lang="es-CO" sz="1200" dirty="0" smtClean="0"/>
          </a:p>
        </p:txBody>
      </p:sp>
      <p:sp>
        <p:nvSpPr>
          <p:cNvPr id="10" name="9 Rectángulo"/>
          <p:cNvSpPr/>
          <p:nvPr/>
        </p:nvSpPr>
        <p:spPr>
          <a:xfrm>
            <a:off x="3419872" y="1196752"/>
            <a:ext cx="15980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200" b="1" dirty="0" smtClean="0"/>
              <a:t>LUDIS MARCHENA </a:t>
            </a:r>
            <a:endParaRPr lang="es-CO" sz="1200" dirty="0" smtClean="0"/>
          </a:p>
        </p:txBody>
      </p:sp>
      <p:sp>
        <p:nvSpPr>
          <p:cNvPr id="11" name="10 Rectángulo"/>
          <p:cNvSpPr/>
          <p:nvPr/>
        </p:nvSpPr>
        <p:spPr>
          <a:xfrm>
            <a:off x="4788024" y="1484784"/>
            <a:ext cx="19442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200" b="1" dirty="0" smtClean="0"/>
              <a:t>DORIS VISCAINO</a:t>
            </a:r>
            <a:endParaRPr lang="es-CO" sz="1200" dirty="0" smtClean="0"/>
          </a:p>
        </p:txBody>
      </p:sp>
      <p:sp>
        <p:nvSpPr>
          <p:cNvPr id="12" name="11 Rectángulo"/>
          <p:cNvSpPr/>
          <p:nvPr/>
        </p:nvSpPr>
        <p:spPr>
          <a:xfrm>
            <a:off x="6228184" y="1196752"/>
            <a:ext cx="14761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200" b="1" dirty="0" smtClean="0"/>
              <a:t>MONICA URUETA</a:t>
            </a:r>
            <a:endParaRPr lang="es-CO" sz="1200" dirty="0" smtClean="0"/>
          </a:p>
        </p:txBody>
      </p:sp>
      <p:sp>
        <p:nvSpPr>
          <p:cNvPr id="13" name="12 Rectángulo"/>
          <p:cNvSpPr/>
          <p:nvPr/>
        </p:nvSpPr>
        <p:spPr>
          <a:xfrm>
            <a:off x="395536" y="1916832"/>
            <a:ext cx="12651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200" b="1" dirty="0" smtClean="0"/>
              <a:t>NELLY CALVO</a:t>
            </a:r>
            <a:endParaRPr lang="es-CO" sz="1200" dirty="0" smtClean="0"/>
          </a:p>
        </p:txBody>
      </p:sp>
      <p:sp>
        <p:nvSpPr>
          <p:cNvPr id="14" name="13 Rectángulo"/>
          <p:cNvSpPr/>
          <p:nvPr/>
        </p:nvSpPr>
        <p:spPr>
          <a:xfrm>
            <a:off x="323528" y="2708920"/>
            <a:ext cx="18114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200" b="1" dirty="0" smtClean="0"/>
              <a:t>MARTHA VILLARREAL</a:t>
            </a:r>
            <a:endParaRPr lang="es-CO" sz="1200" dirty="0" smtClean="0"/>
          </a:p>
        </p:txBody>
      </p:sp>
      <p:sp>
        <p:nvSpPr>
          <p:cNvPr id="15" name="14 Rectángulo"/>
          <p:cNvSpPr/>
          <p:nvPr/>
        </p:nvSpPr>
        <p:spPr>
          <a:xfrm>
            <a:off x="2051720" y="2276872"/>
            <a:ext cx="12454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200" b="1" dirty="0" smtClean="0"/>
              <a:t>LUCINA  DIAZ</a:t>
            </a:r>
            <a:endParaRPr lang="es-CO" sz="1200" dirty="0" smtClean="0"/>
          </a:p>
        </p:txBody>
      </p:sp>
      <p:sp>
        <p:nvSpPr>
          <p:cNvPr id="16" name="15 Rectángulo"/>
          <p:cNvSpPr/>
          <p:nvPr/>
        </p:nvSpPr>
        <p:spPr>
          <a:xfrm>
            <a:off x="3275856" y="2636912"/>
            <a:ext cx="15563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200" b="1" dirty="0" smtClean="0"/>
              <a:t>TEODORA DÁVILA</a:t>
            </a:r>
            <a:endParaRPr lang="es-CO" sz="1200" dirty="0" smtClean="0"/>
          </a:p>
        </p:txBody>
      </p:sp>
      <p:sp>
        <p:nvSpPr>
          <p:cNvPr id="17" name="16 Rectángulo"/>
          <p:cNvSpPr/>
          <p:nvPr/>
        </p:nvSpPr>
        <p:spPr>
          <a:xfrm>
            <a:off x="1907704" y="2996952"/>
            <a:ext cx="14610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200" b="1" dirty="0" smtClean="0"/>
              <a:t>NELVA NAVARRO</a:t>
            </a:r>
            <a:endParaRPr lang="es-CO" sz="1200" dirty="0" smtClean="0"/>
          </a:p>
        </p:txBody>
      </p:sp>
      <p:sp>
        <p:nvSpPr>
          <p:cNvPr id="19" name="18 Rectángulo"/>
          <p:cNvSpPr/>
          <p:nvPr/>
        </p:nvSpPr>
        <p:spPr>
          <a:xfrm>
            <a:off x="3275856" y="1916832"/>
            <a:ext cx="15969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200" b="1" dirty="0" smtClean="0"/>
              <a:t>JAQUELÍN OSPINO</a:t>
            </a:r>
            <a:endParaRPr lang="es-CO" sz="1200" dirty="0" smtClean="0"/>
          </a:p>
        </p:txBody>
      </p:sp>
      <p:sp>
        <p:nvSpPr>
          <p:cNvPr id="20" name="19 Rectángulo"/>
          <p:cNvSpPr/>
          <p:nvPr/>
        </p:nvSpPr>
        <p:spPr>
          <a:xfrm>
            <a:off x="395536" y="3429000"/>
            <a:ext cx="14405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200" b="1" dirty="0" smtClean="0"/>
              <a:t>NIDIA AHUMADA</a:t>
            </a:r>
            <a:endParaRPr lang="es-CO" sz="1200" dirty="0" smtClean="0"/>
          </a:p>
        </p:txBody>
      </p:sp>
      <p:sp>
        <p:nvSpPr>
          <p:cNvPr id="21" name="20 Rectángulo"/>
          <p:cNvSpPr/>
          <p:nvPr/>
        </p:nvSpPr>
        <p:spPr>
          <a:xfrm>
            <a:off x="3203848" y="3429000"/>
            <a:ext cx="16417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200" b="1" dirty="0" smtClean="0"/>
              <a:t>LELIETH MERCADO</a:t>
            </a:r>
            <a:endParaRPr lang="es-CO" sz="1200" dirty="0" smtClean="0"/>
          </a:p>
        </p:txBody>
      </p:sp>
      <p:sp>
        <p:nvSpPr>
          <p:cNvPr id="22" name="21 Rectángulo"/>
          <p:cNvSpPr/>
          <p:nvPr/>
        </p:nvSpPr>
        <p:spPr>
          <a:xfrm>
            <a:off x="1691680" y="3789040"/>
            <a:ext cx="13834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200" b="1" dirty="0" smtClean="0"/>
              <a:t>LIBIA MARTELO</a:t>
            </a:r>
            <a:endParaRPr lang="es-CO" sz="1200" dirty="0" smtClean="0"/>
          </a:p>
        </p:txBody>
      </p:sp>
      <p:sp>
        <p:nvSpPr>
          <p:cNvPr id="23" name="22 Rectángulo"/>
          <p:cNvSpPr/>
          <p:nvPr/>
        </p:nvSpPr>
        <p:spPr>
          <a:xfrm>
            <a:off x="395536" y="4149080"/>
            <a:ext cx="14377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200" b="1" dirty="0" smtClean="0"/>
              <a:t>AURA MENDOZA</a:t>
            </a:r>
            <a:endParaRPr lang="es-CO" sz="1200" dirty="0" smtClean="0"/>
          </a:p>
        </p:txBody>
      </p:sp>
      <p:sp>
        <p:nvSpPr>
          <p:cNvPr id="24" name="23 Rectángulo"/>
          <p:cNvSpPr/>
          <p:nvPr/>
        </p:nvSpPr>
        <p:spPr>
          <a:xfrm>
            <a:off x="2915816" y="4149080"/>
            <a:ext cx="14618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200" b="1" dirty="0" smtClean="0"/>
              <a:t>MARÍA MORALES</a:t>
            </a:r>
            <a:endParaRPr lang="es-CO" sz="1200" dirty="0" smtClean="0"/>
          </a:p>
        </p:txBody>
      </p:sp>
      <p:sp>
        <p:nvSpPr>
          <p:cNvPr id="25" name="24 Rectángulo"/>
          <p:cNvSpPr/>
          <p:nvPr/>
        </p:nvSpPr>
        <p:spPr>
          <a:xfrm>
            <a:off x="467544" y="4869160"/>
            <a:ext cx="16076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200" b="1" dirty="0" smtClean="0"/>
              <a:t>MARINA CANTILLO</a:t>
            </a:r>
            <a:endParaRPr lang="es-CO" sz="1200" dirty="0" smtClean="0"/>
          </a:p>
        </p:txBody>
      </p:sp>
      <p:sp>
        <p:nvSpPr>
          <p:cNvPr id="26" name="25 Rectángulo"/>
          <p:cNvSpPr/>
          <p:nvPr/>
        </p:nvSpPr>
        <p:spPr>
          <a:xfrm>
            <a:off x="539552" y="5661248"/>
            <a:ext cx="14450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200" b="1" dirty="0" smtClean="0"/>
              <a:t>MERCY CORCHO</a:t>
            </a:r>
            <a:endParaRPr lang="es-CO" sz="1200" dirty="0" smtClean="0"/>
          </a:p>
        </p:txBody>
      </p:sp>
      <p:sp>
        <p:nvSpPr>
          <p:cNvPr id="27" name="26 Rectángulo"/>
          <p:cNvSpPr/>
          <p:nvPr/>
        </p:nvSpPr>
        <p:spPr>
          <a:xfrm>
            <a:off x="3203848" y="6309320"/>
            <a:ext cx="16305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CO" sz="1200" b="1" dirty="0" smtClean="0"/>
              <a:t>DAMARIS MIRANDA</a:t>
            </a:r>
            <a:endParaRPr lang="es-CO" sz="1200" dirty="0" smtClean="0"/>
          </a:p>
        </p:txBody>
      </p:sp>
      <p:sp>
        <p:nvSpPr>
          <p:cNvPr id="28" name="27 Rectángulo"/>
          <p:cNvSpPr/>
          <p:nvPr/>
        </p:nvSpPr>
        <p:spPr>
          <a:xfrm>
            <a:off x="539552" y="6309320"/>
            <a:ext cx="15367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CO" sz="1200" b="1" dirty="0" smtClean="0"/>
              <a:t>ROSALBA ARTETA</a:t>
            </a:r>
            <a:endParaRPr lang="es-CO" sz="1200" dirty="0" smtClean="0"/>
          </a:p>
        </p:txBody>
      </p:sp>
      <p:sp>
        <p:nvSpPr>
          <p:cNvPr id="29" name="28 Rectángulo"/>
          <p:cNvSpPr/>
          <p:nvPr/>
        </p:nvSpPr>
        <p:spPr>
          <a:xfrm>
            <a:off x="1835696" y="5949280"/>
            <a:ext cx="14590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CO" sz="1200" b="1" dirty="0" smtClean="0"/>
              <a:t>TOMASA GARCÍA</a:t>
            </a:r>
            <a:endParaRPr lang="es-CO" sz="1200" dirty="0" smtClean="0"/>
          </a:p>
        </p:txBody>
      </p:sp>
      <p:sp>
        <p:nvSpPr>
          <p:cNvPr id="30" name="29 Rectángulo"/>
          <p:cNvSpPr/>
          <p:nvPr/>
        </p:nvSpPr>
        <p:spPr>
          <a:xfrm>
            <a:off x="3131840" y="5517232"/>
            <a:ext cx="14514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200" b="1" dirty="0" smtClean="0"/>
              <a:t>EDINSON  NIETO</a:t>
            </a:r>
            <a:endParaRPr lang="es-CO" sz="1200" dirty="0" smtClean="0"/>
          </a:p>
        </p:txBody>
      </p:sp>
      <p:sp>
        <p:nvSpPr>
          <p:cNvPr id="31" name="30 Rectángulo"/>
          <p:cNvSpPr/>
          <p:nvPr/>
        </p:nvSpPr>
        <p:spPr>
          <a:xfrm>
            <a:off x="1547664" y="5229200"/>
            <a:ext cx="16834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200" b="1" dirty="0" smtClean="0"/>
              <a:t>RUBEN VILLADIEGO</a:t>
            </a:r>
            <a:endParaRPr lang="es-CO" sz="1200" dirty="0" smtClean="0"/>
          </a:p>
        </p:txBody>
      </p:sp>
      <p:sp>
        <p:nvSpPr>
          <p:cNvPr id="32" name="31 Rectángulo"/>
          <p:cNvSpPr/>
          <p:nvPr/>
        </p:nvSpPr>
        <p:spPr>
          <a:xfrm>
            <a:off x="2987824" y="4941168"/>
            <a:ext cx="14144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200" b="1" dirty="0" smtClean="0"/>
              <a:t>SHIRLEY PALMA</a:t>
            </a:r>
            <a:endParaRPr lang="es-CO" sz="1200" dirty="0" smtClean="0"/>
          </a:p>
        </p:txBody>
      </p:sp>
      <p:sp>
        <p:nvSpPr>
          <p:cNvPr id="33" name="32 Rectángulo"/>
          <p:cNvSpPr/>
          <p:nvPr/>
        </p:nvSpPr>
        <p:spPr>
          <a:xfrm>
            <a:off x="1619672" y="4509120"/>
            <a:ext cx="15204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CO" sz="1200" b="1" dirty="0" smtClean="0"/>
              <a:t>SHIRLEY BRETÓN</a:t>
            </a:r>
            <a:endParaRPr lang="es-CO" sz="1200" dirty="0" smtClean="0"/>
          </a:p>
        </p:txBody>
      </p:sp>
      <p:sp>
        <p:nvSpPr>
          <p:cNvPr id="34" name="33 Rectángulo"/>
          <p:cNvSpPr/>
          <p:nvPr/>
        </p:nvSpPr>
        <p:spPr>
          <a:xfrm>
            <a:off x="6372200" y="1844824"/>
            <a:ext cx="12843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200" b="1" dirty="0" smtClean="0"/>
              <a:t>ELADIA NIETO</a:t>
            </a:r>
            <a:endParaRPr lang="es-CO" sz="1200" dirty="0" smtClean="0"/>
          </a:p>
        </p:txBody>
      </p:sp>
      <p:sp>
        <p:nvSpPr>
          <p:cNvPr id="35" name="34 Rectángulo"/>
          <p:cNvSpPr/>
          <p:nvPr/>
        </p:nvSpPr>
        <p:spPr>
          <a:xfrm>
            <a:off x="4499992" y="3861048"/>
            <a:ext cx="11063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1200" b="1" dirty="0" smtClean="0"/>
              <a:t>JAIME DIAZ</a:t>
            </a:r>
            <a:endParaRPr lang="es-CO" sz="1200" dirty="0" smtClean="0"/>
          </a:p>
        </p:txBody>
      </p:sp>
      <p:pic>
        <p:nvPicPr>
          <p:cNvPr id="5125" name="Picture 5" descr="http://1.bp.blogspot.com/_Q-Vphy5tQtk/TGQVKDVan_I/AAAAAAAAa5w/MBspzxjcmQk/s400/profes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204864"/>
            <a:ext cx="2513856" cy="1584176"/>
          </a:xfrm>
          <a:prstGeom prst="rect">
            <a:avLst/>
          </a:prstGeom>
          <a:noFill/>
        </p:spPr>
      </p:pic>
      <p:pic>
        <p:nvPicPr>
          <p:cNvPr id="5127" name="Picture 7" descr="http://t1.gstatic.com/images?q=tbn:ANd9GcRhzLQhalEYeucaxzozPlhl49BP0FJRamSs2doItqWsWZmSkOm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005064"/>
            <a:ext cx="2609850" cy="13681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9" name="Picture 9" descr="http://www.sectorlenguaje.cl/imagenes/animales%20caricaturas/caracol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5373216"/>
            <a:ext cx="2323728" cy="11521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76672"/>
            <a:ext cx="7571184" cy="72008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s-CO" dirty="0" smtClean="0">
                <a:latin typeface="Algerian" pitchFamily="82" charset="0"/>
              </a:rPr>
              <a:t>PARA QUE ENSEÑAR</a:t>
            </a:r>
            <a:endParaRPr lang="es-CO" dirty="0"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4546848" cy="46958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CO" sz="2400" dirty="0" smtClean="0"/>
              <a:t>Que construyan su propio saber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O" sz="2400" dirty="0" smtClean="0"/>
              <a:t>Desarrollen el pensamiento lógico matemático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O" sz="2400" dirty="0" smtClean="0"/>
              <a:t>Planteamiento y resolución de problemas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O" sz="2400" dirty="0" smtClean="0"/>
              <a:t>Analicen, interpreten, argumenten y propongan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O" sz="2400" dirty="0" smtClean="0"/>
              <a:t>Manejen cálculo mental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O" sz="2400" dirty="0" smtClean="0"/>
              <a:t>Distintos modelos matemáticos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O" sz="2400" dirty="0" smtClean="0"/>
              <a:t>Temas novedosos como las TICS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O" sz="2400" dirty="0" smtClean="0"/>
              <a:t>Alcance un alto nivel en las competencias matemáticas</a:t>
            </a:r>
          </a:p>
          <a:p>
            <a:pPr marL="514350" indent="-514350" algn="just">
              <a:buFont typeface="+mj-lt"/>
              <a:buAutoNum type="arabicPeriod"/>
            </a:pPr>
            <a:endParaRPr lang="es-CO" sz="2400" dirty="0" smtClean="0"/>
          </a:p>
          <a:p>
            <a:pPr marL="514350" indent="-514350" algn="just">
              <a:buNone/>
            </a:pPr>
            <a:endParaRPr lang="es-CO" dirty="0"/>
          </a:p>
        </p:txBody>
      </p:sp>
      <p:pic>
        <p:nvPicPr>
          <p:cNvPr id="3080" name="Picture 8" descr="http://us.123rf.com/400wm/400/400/lightwise/lightwise1206/lightwise120600127/14119789-cerebro-de-la-mente-matematica-de-calculo-de-los-numeros-de-la-educac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916832"/>
            <a:ext cx="2569518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82" name="Picture 10" descr="http://blogs.opinionmalaga.com/eladarve/files/2009/02/quien-se-atreve-a-ensenar.jpg"/>
          <p:cNvPicPr>
            <a:picLocks noChangeAspect="1" noChangeArrowheads="1"/>
          </p:cNvPicPr>
          <p:nvPr/>
        </p:nvPicPr>
        <p:blipFill>
          <a:blip r:embed="rId3" cstate="print"/>
          <a:srcRect b="4528"/>
          <a:stretch>
            <a:fillRect/>
          </a:stretch>
        </p:blipFill>
        <p:spPr bwMode="auto">
          <a:xfrm>
            <a:off x="5364088" y="4509120"/>
            <a:ext cx="2585864" cy="180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131840" y="1700808"/>
            <a:ext cx="4762872" cy="4392488"/>
          </a:xfr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s-CO" sz="2000" dirty="0" smtClean="0"/>
              <a:t>Sistemas : Numérico, Analítico, Métrico, Geométrico,   Aleatorio </a:t>
            </a:r>
          </a:p>
          <a:p>
            <a:pPr>
              <a:buFont typeface="Wingdings" pitchFamily="2" charset="2"/>
              <a:buChar char="Ø"/>
            </a:pPr>
            <a:r>
              <a:rPr lang="es-CO" sz="2000" dirty="0" smtClean="0"/>
              <a:t>Operaciones</a:t>
            </a:r>
          </a:p>
          <a:p>
            <a:pPr>
              <a:buFont typeface="Wingdings" pitchFamily="2" charset="2"/>
              <a:buChar char="Ø"/>
            </a:pPr>
            <a:r>
              <a:rPr lang="es-CO" sz="2000" dirty="0" smtClean="0"/>
              <a:t>Propiedades</a:t>
            </a:r>
          </a:p>
          <a:p>
            <a:pPr>
              <a:buFont typeface="Wingdings" pitchFamily="2" charset="2"/>
              <a:buChar char="Ø"/>
            </a:pPr>
            <a:r>
              <a:rPr lang="es-CO" sz="2000" dirty="0" smtClean="0"/>
              <a:t>Relaciones</a:t>
            </a:r>
          </a:p>
          <a:p>
            <a:pPr>
              <a:buFont typeface="Wingdings" pitchFamily="2" charset="2"/>
              <a:buChar char="Ø"/>
            </a:pPr>
            <a:r>
              <a:rPr lang="es-CO" sz="2000" dirty="0" smtClean="0"/>
              <a:t>Comunicación matemática</a:t>
            </a:r>
          </a:p>
          <a:p>
            <a:pPr>
              <a:buFont typeface="Wingdings" pitchFamily="2" charset="2"/>
              <a:buChar char="Ø"/>
            </a:pPr>
            <a:r>
              <a:rPr lang="es-CO" sz="2000" dirty="0" smtClean="0"/>
              <a:t>Resolviendo problemas</a:t>
            </a:r>
          </a:p>
          <a:p>
            <a:pPr>
              <a:buFont typeface="Wingdings" pitchFamily="2" charset="2"/>
              <a:buChar char="Ø"/>
            </a:pPr>
            <a:r>
              <a:rPr lang="es-CO" sz="2000" dirty="0" smtClean="0"/>
              <a:t>Modelos matemáticos</a:t>
            </a:r>
          </a:p>
          <a:p>
            <a:pPr>
              <a:buNone/>
            </a:pPr>
            <a:r>
              <a:rPr lang="es-CO" sz="2000" dirty="0" smtClean="0"/>
              <a:t>    Siendo necesario traer al aula situaciones con desafíos matemáticos atractivos y materiales didácticos manipulados por los estudiantes.</a:t>
            </a:r>
          </a:p>
        </p:txBody>
      </p:sp>
      <p:pic>
        <p:nvPicPr>
          <p:cNvPr id="4" name="Picture 4" descr="http://3.bp.blogspot.com/-hPoIvHhO6v0/USrYP9Gu_6I/AAAAAAAAAFk/a47PO-N7BEA/s320/7615529-matematicas-kid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44824"/>
            <a:ext cx="2543944" cy="1500386"/>
          </a:xfrm>
          <a:prstGeom prst="rect">
            <a:avLst/>
          </a:prstGeom>
          <a:noFill/>
        </p:spPr>
      </p:pic>
      <p:pic>
        <p:nvPicPr>
          <p:cNvPr id="5" name="Picture 6" descr="http://img.pixfans.com/2008/08/simbolos_matematico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789040"/>
            <a:ext cx="2664296" cy="1927871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395536" y="476672"/>
            <a:ext cx="7571184" cy="720080"/>
          </a:xfrm>
          <a:prstGeom prst="rect">
            <a:avLst/>
          </a:prstGeom>
          <a:solidFill>
            <a:schemeClr val="accent1"/>
          </a:solidFill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Contenidos</a:t>
            </a:r>
            <a:r>
              <a:rPr kumimoji="0" lang="es-CO" sz="3800" b="1" i="0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 </a:t>
            </a:r>
            <a:endParaRPr kumimoji="0" lang="es-CO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7643192" cy="338437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s-CO" sz="2300" dirty="0" smtClean="0"/>
              <a:t>   La metodología en el área de la Matemática es motivadora, activa productiva y </a:t>
            </a:r>
            <a:r>
              <a:rPr lang="es-CO" sz="2300" dirty="0" err="1" smtClean="0"/>
              <a:t>problémica</a:t>
            </a:r>
            <a:r>
              <a:rPr lang="es-CO" sz="2300" dirty="0" smtClean="0"/>
              <a:t>:</a:t>
            </a:r>
          </a:p>
          <a:p>
            <a:pPr>
              <a:buNone/>
            </a:pPr>
            <a:r>
              <a:rPr lang="es-CO" sz="2300" dirty="0" smtClean="0"/>
              <a:t>   Tareas-Trabajos en grupo- Tutorías pedagógicas – </a:t>
            </a:r>
            <a:r>
              <a:rPr lang="es-CO" sz="2300" dirty="0" err="1" smtClean="0"/>
              <a:t>Des.P</a:t>
            </a:r>
            <a:r>
              <a:rPr lang="es-CO" sz="2300" dirty="0" smtClean="0"/>
              <a:t>, modelos </a:t>
            </a:r>
            <a:r>
              <a:rPr lang="es-CO" sz="2300" dirty="0" smtClean="0"/>
              <a:t>matemáticos-Exposición-Cálculo </a:t>
            </a:r>
            <a:r>
              <a:rPr lang="es-CO" sz="2300" dirty="0" smtClean="0"/>
              <a:t>mental, confrontando ideas y diferentes experiencias, haciendo explícita la utilidad del conocimiento, y con  afectividad lograr una actitud positiva, con valores, desarrollando el grado de autonomía, disposición hacia el trabajo y esfuerzo personal.</a:t>
            </a:r>
            <a:endParaRPr lang="es-CO" sz="2300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95536" y="260648"/>
            <a:ext cx="7571184" cy="720080"/>
          </a:xfrm>
          <a:prstGeom prst="rect">
            <a:avLst/>
          </a:prstGeom>
          <a:solidFill>
            <a:schemeClr val="accent1"/>
          </a:solidFill>
        </p:spPr>
        <p:txBody>
          <a:bodyPr vert="horz" lIns="45720" tIns="0" rIns="45720" bIns="0" anchor="b" anchorCtr="0">
            <a:normAutofit/>
          </a:bodyPr>
          <a:lstStyle/>
          <a:p>
            <a:pPr lvl="1" algn="ctr">
              <a:spcBef>
                <a:spcPct val="0"/>
              </a:spcBef>
            </a:pPr>
            <a:r>
              <a:rPr kumimoji="0" lang="es-CO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METODOLOGÍA</a:t>
            </a:r>
            <a:r>
              <a:rPr kumimoji="0" lang="es-CO" sz="3800" b="1" i="0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 </a:t>
            </a:r>
            <a:endParaRPr kumimoji="0" lang="es-CO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pic>
        <p:nvPicPr>
          <p:cNvPr id="2056" name="Picture 8" descr="http://manuelgross.bligoo.com/media/users/0/872/images/public/191/teamwork4.jpg?v=12799392106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653136"/>
            <a:ext cx="2753866" cy="1911475"/>
          </a:xfrm>
          <a:prstGeom prst="rect">
            <a:avLst/>
          </a:prstGeom>
          <a:noFill/>
        </p:spPr>
      </p:pic>
      <p:pic>
        <p:nvPicPr>
          <p:cNvPr id="2058" name="Picture 10" descr="http://t3.gstatic.com/images?q=tbn:ANd9GcSevwuEzGVRZ5ou2aUBmhXtvUCvmKf9fa4uvQrj75uByvYRZlf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772024"/>
            <a:ext cx="2190750" cy="2085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323528" y="1628800"/>
            <a:ext cx="5040560" cy="32403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CO" sz="2200" dirty="0" smtClean="0"/>
              <a:t>Continuo, integrado y habitual</a:t>
            </a:r>
          </a:p>
          <a:p>
            <a:pPr algn="just">
              <a:buFont typeface="Wingdings" pitchFamily="2" charset="2"/>
              <a:buChar char="ü"/>
            </a:pPr>
            <a:r>
              <a:rPr lang="es-CO" sz="2200" dirty="0" smtClean="0"/>
              <a:t>Estrategias pedagógicas</a:t>
            </a:r>
          </a:p>
          <a:p>
            <a:pPr algn="just">
              <a:buFont typeface="Wingdings" pitchFamily="2" charset="2"/>
              <a:buChar char="ü"/>
            </a:pPr>
            <a:r>
              <a:rPr lang="es-CO" sz="2200" dirty="0" smtClean="0"/>
              <a:t>Desarrollo de las competencias básicas</a:t>
            </a:r>
          </a:p>
          <a:p>
            <a:pPr algn="just">
              <a:buFont typeface="Wingdings" pitchFamily="2" charset="2"/>
              <a:buChar char="ü"/>
            </a:pPr>
            <a:r>
              <a:rPr lang="es-CO" sz="2200" dirty="0" smtClean="0"/>
              <a:t>Utilizando y relacionando conocimientos</a:t>
            </a:r>
          </a:p>
          <a:p>
            <a:pPr algn="just">
              <a:buFont typeface="Wingdings" pitchFamily="2" charset="2"/>
              <a:buChar char="ü"/>
            </a:pPr>
            <a:r>
              <a:rPr lang="es-CO" sz="2200" dirty="0" smtClean="0"/>
              <a:t>Resolución de problemas</a:t>
            </a:r>
          </a:p>
          <a:p>
            <a:pPr algn="just">
              <a:buFont typeface="Wingdings" pitchFamily="2" charset="2"/>
              <a:buChar char="ü"/>
            </a:pPr>
            <a:r>
              <a:rPr lang="es-CO" sz="2400" b="1" dirty="0" smtClean="0">
                <a:solidFill>
                  <a:schemeClr val="accent1">
                    <a:lumMod val="75000"/>
                  </a:schemeClr>
                </a:solidFill>
              </a:rPr>
              <a:t>CÍCLICA Y BIEN PROGRAMADA</a:t>
            </a:r>
          </a:p>
          <a:p>
            <a:pPr algn="just">
              <a:buFont typeface="Wingdings" pitchFamily="2" charset="2"/>
              <a:buChar char="ü"/>
            </a:pPr>
            <a:endParaRPr lang="es-CO" sz="2200" dirty="0" smtClean="0"/>
          </a:p>
          <a:p>
            <a:pPr algn="just">
              <a:buNone/>
            </a:pPr>
            <a:endParaRPr lang="es-CO" sz="2200" dirty="0" smtClean="0"/>
          </a:p>
          <a:p>
            <a:pPr algn="just">
              <a:buNone/>
            </a:pPr>
            <a:endParaRPr lang="es-CO" sz="2200" dirty="0" smtClean="0"/>
          </a:p>
          <a:p>
            <a:pPr algn="just">
              <a:buNone/>
            </a:pPr>
            <a:r>
              <a:rPr lang="es-CO" sz="2200" dirty="0" smtClean="0"/>
              <a:t> </a:t>
            </a:r>
            <a:endParaRPr lang="es-CO" sz="2200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95536" y="260648"/>
            <a:ext cx="7571184" cy="720080"/>
          </a:xfrm>
          <a:prstGeom prst="rect">
            <a:avLst/>
          </a:prstGeom>
          <a:solidFill>
            <a:schemeClr val="accent1"/>
          </a:solidFill>
        </p:spPr>
        <p:txBody>
          <a:bodyPr vert="horz" lIns="45720" tIns="0" rIns="45720" bIns="0" anchor="b" anchorCtr="0">
            <a:normAutofit/>
          </a:bodyPr>
          <a:lstStyle/>
          <a:p>
            <a:pPr lvl="1" algn="ctr">
              <a:spcBef>
                <a:spcPct val="0"/>
              </a:spcBef>
            </a:pPr>
            <a:r>
              <a:rPr kumimoji="0" lang="es-CO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EVALUACIÓN</a:t>
            </a:r>
            <a:r>
              <a:rPr kumimoji="0" lang="es-CO" sz="3800" b="1" i="0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 </a:t>
            </a:r>
            <a:endParaRPr kumimoji="0" lang="es-CO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pic>
        <p:nvPicPr>
          <p:cNvPr id="4104" name="Picture 8" descr="http://t2.gstatic.com/images?q=tbn:ANd9GcQEYlPCjUPIexOEE-QBerS2jSbo_6cHo2cXDa8xkqRcKlQq7VXKi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941168"/>
            <a:ext cx="1711077" cy="1700808"/>
          </a:xfrm>
          <a:prstGeom prst="rect">
            <a:avLst/>
          </a:prstGeom>
          <a:noFill/>
        </p:spPr>
      </p:pic>
      <p:pic>
        <p:nvPicPr>
          <p:cNvPr id="4106" name="Picture 10" descr="http://www.nocturnar.com/forum/attachments/diseno/42670d1344111576-cara-feliz-cara_feli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556792"/>
            <a:ext cx="2160240" cy="1556792"/>
          </a:xfrm>
          <a:prstGeom prst="rect">
            <a:avLst/>
          </a:prstGeom>
          <a:noFill/>
        </p:spPr>
      </p:pic>
      <p:pic>
        <p:nvPicPr>
          <p:cNvPr id="4108" name="Picture 12" descr="http://t3.gstatic.com/images?q=tbn:ANd9GcRFeD9dF-lds5VCE54f0Mg__MOSuYpfDntSEsiDc4CKO5oM7_m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941168"/>
            <a:ext cx="2143125" cy="1711077"/>
          </a:xfrm>
          <a:prstGeom prst="rect">
            <a:avLst/>
          </a:prstGeom>
          <a:noFill/>
        </p:spPr>
      </p:pic>
      <p:pic>
        <p:nvPicPr>
          <p:cNvPr id="4110" name="Picture 14" descr="http://www.nocturnar.com/forum/attachments/avatares-y-firmas/70860d1352637032-carita-de-feliz-cumpleanos-flor-carita-feliz-5b1-5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3356992"/>
            <a:ext cx="2441848" cy="17053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12" name="Picture 16" descr="http://4.bp.blogspot.com/__v90kbuE8Vo/TKnv_LaO84I/AAAAAAAAAUY/RdVohMtW9UM/s1600/cojin_estrella_carita_feliz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152" y="5157192"/>
            <a:ext cx="1730896" cy="15358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309</TotalTime>
  <Words>237</Words>
  <Application>Microsoft Office PowerPoint</Application>
  <PresentationFormat>Presentación en pantalla (4:3)</PresentationFormat>
  <Paragraphs>63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Opulento</vt:lpstr>
      <vt:lpstr>AREA DE MATEMÁTICAS</vt:lpstr>
      <vt:lpstr>Diapositiva 2</vt:lpstr>
      <vt:lpstr>PARA QUE ENSEÑAR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DE MATEMÁTICAS</dc:title>
  <dc:creator>windows 7</dc:creator>
  <cp:lastModifiedBy>windows 7</cp:lastModifiedBy>
  <cp:revision>42</cp:revision>
  <dcterms:created xsi:type="dcterms:W3CDTF">2013-06-25T21:26:19Z</dcterms:created>
  <dcterms:modified xsi:type="dcterms:W3CDTF">2013-06-27T03:49:37Z</dcterms:modified>
</cp:coreProperties>
</file>